
<file path=[Content_Types].xml><?xml version="1.0" encoding="utf-8"?>
<Types xmlns="http://schemas.openxmlformats.org/package/2006/content-types">
  <Default Extension="bin" ContentType="image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0" r:id="rId27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59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56FA5FA-07D6-285E-C00F-CC4C97D26B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F32E32D-0C0C-74D5-88CD-AE6BAD16AD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951119F-4B72-ECD1-82B0-890701364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F4CAD59-F34A-5773-5B62-D4F85FAB2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5E4E5AE-B6C8-3B38-032D-C58B207E0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091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A0A33B-4792-2AAC-0007-4B9DED6A3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D7ED561-A2FE-D9E5-BF53-B69E767529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C620708-8D54-6215-2915-5EF35E896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5056EB1-07AE-B94B-059F-22D384241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5C644C1-3FC6-F7F3-4506-401BC1883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407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81CF3B4-07C3-1603-AB53-4755F763F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045CD43-96E5-3331-7D27-A06C3FB74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A570C1A-F246-7707-FAA7-F85E29BA5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97A6162-4B73-A5A0-31B9-1A111D8C4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6A35599-EEA3-5223-BBFA-F596D2177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229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BC95D50-BD11-610D-3950-0B5536E11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899512A-4BA3-CDDB-9207-BD96DCE874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856895D-956D-F416-C555-B57A7DE4D7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75FD8FE-4361-E331-3D86-CDEC5DE30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04925A6-6FD9-E2E2-AA87-C5AA1C9D7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947FA6A-41FB-82D4-7006-A89C515CF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11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9AAA87D-14D0-A8E1-F5BD-E85251733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9BD982E-0F69-4116-5B47-5319BA05E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7550E9C-F639-62E3-B192-CCE10C395B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320D246-498E-0309-ED84-5F7E6BDE44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5D3CD36E-8D99-1CBB-A6A5-80659EC5C4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274B6C88-399E-270B-2924-4A723076A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8423F376-3ECD-106B-1F08-0DFF4AE6B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2CF915FA-44FE-7B5D-02EB-8F43B35E3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292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A29BB3-2FF7-4D32-8235-449597121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C2F85AEA-70E2-639A-47B1-2EB7FC90F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0ABD2D72-FE4D-92FE-3836-3C5FAD64C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70ED175D-3ED9-1AB7-E7F3-78D9E598E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63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9B6AF29B-6BF9-7FEB-0184-D38A2F130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782CCB64-EA9A-1CD0-8CFE-A7D416F28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520FCDF-2102-08D7-244B-510A75787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027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B4FC4D-8412-BB93-58C1-70057A281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BF47F6D-3519-1CC2-E0B5-3841980DC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33C5E99-74D0-48DB-24F0-D83A281629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16097D6-0D07-5329-9A7E-D62BB40DD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B812E39-CDBD-6315-8C94-F84F7FA43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1955854-57DF-C616-6643-25B296483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160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FCB7AF-2019-9901-DE68-8EDAAE07F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0BFFDEC2-5827-DA24-C83D-844B55CCFC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E74728B-4433-E20D-049D-022CC14FA4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74D3B5C-43C6-F11A-6EDE-3F8174153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DB0E540-A7CC-E9F4-2B94-76E343F23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C457A01-8F6B-FBFF-3E86-84CE6D3B2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473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B203C58-629D-43CB-C098-07F52AF6A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20C3426-AE57-D2FD-D23A-6525AFA2D4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3484AAB-7EC7-6D55-D19E-6D9BC86A4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439A31D-DCC0-6503-46AC-7A26AC187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F6E1807-21B9-9B67-FDEB-FD8771FE8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816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C36BD361-2AA5-9AE6-532E-2BC7E260C9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1A7A7DCE-FC5B-4C1A-3347-999268E675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44DB33A-91D1-7B41-A487-87773A37A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772A5B9-7FDC-C378-90DA-EB413E12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54A02CC-BFCA-7D9D-39B6-323C85F16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445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15C97BFB-986F-8847-D056-1AB8E4122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48680EC-6504-11FA-5DDC-892973D7D7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ACC3A2D-F119-F41C-1FC3-49705AE0C3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47D0A21-949A-FFF1-7745-329575FBE7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7CD4164-F3E4-8D6F-3109-484C9B328D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084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bin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1721" y="1367734"/>
            <a:ext cx="5829300" cy="1102519"/>
          </a:xfrm>
        </p:spPr>
        <p:txBody>
          <a:bodyPr anchor="b">
            <a:normAutofit fontScale="90000"/>
          </a:bodyPr>
          <a:lstStyle/>
          <a:p>
            <a:r>
              <a:rPr lang="pl-PL" dirty="0">
                <a:solidFill>
                  <a:srgbClr val="FFFF00"/>
                </a:solidFill>
              </a:rPr>
              <a:t>Program edukacyjny TRZYMAJ FORMĘ!</a:t>
            </a:r>
            <a:endParaRPr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5703" y="2582030"/>
            <a:ext cx="4800600" cy="1314450"/>
          </a:xfrm>
        </p:spPr>
        <p:txBody>
          <a:bodyPr>
            <a:normAutofit/>
          </a:bodyPr>
          <a:lstStyle/>
          <a:p>
            <a:r>
              <a:rPr lang="pl-PL" sz="2200" b="1" dirty="0">
                <a:solidFill>
                  <a:srgbClr val="FFFF00"/>
                </a:solidFill>
              </a:rPr>
              <a:t>Jesteśmy świadomymi konsumentami</a:t>
            </a:r>
          </a:p>
          <a:p>
            <a:r>
              <a:rPr sz="2200" b="1" dirty="0" err="1">
                <a:solidFill>
                  <a:srgbClr val="FFFF00"/>
                </a:solidFill>
              </a:rPr>
              <a:t>i</a:t>
            </a:r>
            <a:r>
              <a:rPr sz="2200" b="1" dirty="0">
                <a:solidFill>
                  <a:srgbClr val="FFFF00"/>
                </a:solidFill>
              </a:rPr>
              <a:t> </a:t>
            </a:r>
            <a:r>
              <a:rPr sz="2200" b="1" dirty="0" err="1">
                <a:solidFill>
                  <a:srgbClr val="FFFF00"/>
                </a:solidFill>
              </a:rPr>
              <a:t>rozkodowujemy</a:t>
            </a:r>
            <a:r>
              <a:rPr sz="2200" b="1" dirty="0">
                <a:solidFill>
                  <a:srgbClr val="FFFF00"/>
                </a:solidFill>
              </a:rPr>
              <a:t> </a:t>
            </a:r>
            <a:r>
              <a:rPr sz="2200" b="1" dirty="0" err="1">
                <a:solidFill>
                  <a:srgbClr val="FFFF00"/>
                </a:solidFill>
              </a:rPr>
              <a:t>etykiety</a:t>
            </a:r>
            <a:endParaRPr sz="2200" b="1" dirty="0">
              <a:solidFill>
                <a:srgbClr val="FFFF00"/>
              </a:solidFill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95D06375-11A9-2F0F-2320-F9C813EDD0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6566" y="3595887"/>
            <a:ext cx="3758873" cy="28576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/>
          <a:lstStyle/>
          <a:p>
            <a:pPr algn="ctr"/>
            <a:r>
              <a:rPr dirty="0"/>
              <a:t>Kim jest </a:t>
            </a:r>
            <a:r>
              <a:rPr dirty="0" err="1"/>
              <a:t>świadomy</a:t>
            </a:r>
            <a:r>
              <a:rPr dirty="0"/>
              <a:t> </a:t>
            </a:r>
            <a:r>
              <a:rPr dirty="0" err="1"/>
              <a:t>konsument</a:t>
            </a:r>
            <a:r>
              <a:rPr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6"/>
          </a:solidFill>
        </p:spPr>
        <p:txBody>
          <a:bodyPr/>
          <a:lstStyle/>
          <a:p>
            <a:pPr>
              <a:defRPr sz="2400"/>
            </a:pPr>
            <a:r>
              <a:rPr dirty="0"/>
              <a:t>To </a:t>
            </a:r>
            <a:r>
              <a:rPr dirty="0" err="1"/>
              <a:t>osoba</a:t>
            </a:r>
            <a:r>
              <a:rPr dirty="0"/>
              <a:t>, </a:t>
            </a:r>
            <a:r>
              <a:rPr dirty="0" err="1"/>
              <a:t>która</a:t>
            </a:r>
            <a:r>
              <a:rPr dirty="0"/>
              <a:t> </a:t>
            </a:r>
            <a:r>
              <a:rPr dirty="0" err="1"/>
              <a:t>podejmuje</a:t>
            </a:r>
            <a:r>
              <a:rPr dirty="0"/>
              <a:t> </a:t>
            </a:r>
            <a:r>
              <a:rPr dirty="0" err="1"/>
              <a:t>decyzje</a:t>
            </a:r>
            <a:r>
              <a:rPr dirty="0"/>
              <a:t> </a:t>
            </a:r>
            <a:r>
              <a:rPr dirty="0" err="1"/>
              <a:t>zakupowe</a:t>
            </a:r>
            <a:r>
              <a:rPr dirty="0"/>
              <a:t>, </a:t>
            </a:r>
            <a:r>
              <a:rPr dirty="0" err="1"/>
              <a:t>kierując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wiedzą</a:t>
            </a:r>
            <a:r>
              <a:rPr dirty="0"/>
              <a:t>, </a:t>
            </a:r>
            <a:r>
              <a:rPr dirty="0" err="1"/>
              <a:t>zdrowiem</a:t>
            </a:r>
            <a:r>
              <a:rPr dirty="0"/>
              <a:t>, </a:t>
            </a:r>
            <a:r>
              <a:rPr dirty="0" err="1"/>
              <a:t>etyką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wpływem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środowisko</a:t>
            </a:r>
            <a:r>
              <a:rPr dirty="0"/>
              <a:t>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BF6DCD5-2AFB-4CAB-8426-91487019E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5401" y="2952750"/>
            <a:ext cx="4064000" cy="3048000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51E07983-144B-5EFE-0976-257085F84879}"/>
              </a:ext>
            </a:extLst>
          </p:cNvPr>
          <p:cNvSpPr/>
          <p:nvPr/>
        </p:nvSpPr>
        <p:spPr>
          <a:xfrm>
            <a:off x="2514601" y="2922756"/>
            <a:ext cx="50799" cy="3107990"/>
          </a:xfrm>
          <a:prstGeom prst="rect">
            <a:avLst/>
          </a:prstGeom>
          <a:solidFill>
            <a:schemeClr val="tx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" sz="135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6D744AD7-DF16-FBD6-CDB5-30D56BF42320}"/>
              </a:ext>
            </a:extLst>
          </p:cNvPr>
          <p:cNvSpPr/>
          <p:nvPr/>
        </p:nvSpPr>
        <p:spPr>
          <a:xfrm>
            <a:off x="6629400" y="2952750"/>
            <a:ext cx="45719" cy="3048000"/>
          </a:xfrm>
          <a:prstGeom prst="rect">
            <a:avLst/>
          </a:prstGeom>
          <a:solidFill>
            <a:schemeClr val="tx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 sz="1350"/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dirty="0" err="1">
                <a:solidFill>
                  <a:srgbClr val="FFFF00"/>
                </a:solidFill>
              </a:rPr>
              <a:t>Dlaczego</a:t>
            </a:r>
            <a:r>
              <a:rPr dirty="0">
                <a:solidFill>
                  <a:srgbClr val="FFFF00"/>
                </a:solidFill>
              </a:rPr>
              <a:t> </a:t>
            </a:r>
            <a:r>
              <a:rPr dirty="0" err="1">
                <a:solidFill>
                  <a:srgbClr val="FFFF00"/>
                </a:solidFill>
              </a:rPr>
              <a:t>warto</a:t>
            </a:r>
            <a:r>
              <a:rPr dirty="0">
                <a:solidFill>
                  <a:srgbClr val="FFFF00"/>
                </a:solidFill>
              </a:rPr>
              <a:t> </a:t>
            </a:r>
            <a:r>
              <a:rPr dirty="0" err="1">
                <a:solidFill>
                  <a:srgbClr val="FFFF00"/>
                </a:solidFill>
              </a:rPr>
              <a:t>czytać</a:t>
            </a:r>
            <a:r>
              <a:rPr dirty="0">
                <a:solidFill>
                  <a:srgbClr val="FFFF00"/>
                </a:solidFill>
              </a:rPr>
              <a:t> </a:t>
            </a:r>
            <a:r>
              <a:rPr dirty="0" err="1">
                <a:solidFill>
                  <a:srgbClr val="FFFF00"/>
                </a:solidFill>
              </a:rPr>
              <a:t>etykiety</a:t>
            </a:r>
            <a:r>
              <a:rPr dirty="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5579" y="1154213"/>
            <a:ext cx="6172200" cy="3394472"/>
          </a:xfrm>
        </p:spPr>
        <p:txBody>
          <a:bodyPr/>
          <a:lstStyle/>
          <a:p>
            <a:pPr algn="ctr">
              <a:defRPr sz="2400"/>
            </a:pPr>
            <a:r>
              <a:rPr dirty="0" err="1">
                <a:solidFill>
                  <a:srgbClr val="FFFF00"/>
                </a:solidFill>
              </a:rPr>
              <a:t>Etykiety</a:t>
            </a:r>
            <a:r>
              <a:rPr dirty="0">
                <a:solidFill>
                  <a:srgbClr val="FFFF00"/>
                </a:solidFill>
              </a:rPr>
              <a:t> </a:t>
            </a:r>
            <a:r>
              <a:rPr dirty="0" err="1">
                <a:solidFill>
                  <a:srgbClr val="FFFF00"/>
                </a:solidFill>
              </a:rPr>
              <a:t>zawierają</a:t>
            </a:r>
            <a:r>
              <a:rPr dirty="0">
                <a:solidFill>
                  <a:srgbClr val="FFFF00"/>
                </a:solidFill>
              </a:rPr>
              <a:t> </a:t>
            </a:r>
            <a:r>
              <a:rPr dirty="0" err="1">
                <a:solidFill>
                  <a:srgbClr val="FFFF00"/>
                </a:solidFill>
              </a:rPr>
              <a:t>informacje</a:t>
            </a:r>
            <a:r>
              <a:rPr dirty="0">
                <a:solidFill>
                  <a:srgbClr val="FFFF00"/>
                </a:solidFill>
              </a:rPr>
              <a:t> o </a:t>
            </a:r>
            <a:r>
              <a:rPr dirty="0" err="1">
                <a:solidFill>
                  <a:srgbClr val="FFFF00"/>
                </a:solidFill>
              </a:rPr>
              <a:t>składzie</a:t>
            </a:r>
            <a:r>
              <a:rPr dirty="0">
                <a:solidFill>
                  <a:srgbClr val="FFFF00"/>
                </a:solidFill>
              </a:rPr>
              <a:t>, </a:t>
            </a:r>
            <a:r>
              <a:rPr dirty="0" err="1">
                <a:solidFill>
                  <a:srgbClr val="FFFF00"/>
                </a:solidFill>
              </a:rPr>
              <a:t>wartościach</a:t>
            </a:r>
            <a:r>
              <a:rPr dirty="0">
                <a:solidFill>
                  <a:srgbClr val="FFFF00"/>
                </a:solidFill>
              </a:rPr>
              <a:t> </a:t>
            </a:r>
            <a:r>
              <a:rPr dirty="0" err="1">
                <a:solidFill>
                  <a:srgbClr val="FFFF00"/>
                </a:solidFill>
              </a:rPr>
              <a:t>odżywczych</a:t>
            </a:r>
            <a:r>
              <a:rPr dirty="0">
                <a:solidFill>
                  <a:srgbClr val="FFFF00"/>
                </a:solidFill>
              </a:rPr>
              <a:t>, </a:t>
            </a:r>
            <a:r>
              <a:rPr dirty="0" err="1">
                <a:solidFill>
                  <a:srgbClr val="FFFF00"/>
                </a:solidFill>
              </a:rPr>
              <a:t>dodatkach</a:t>
            </a:r>
            <a:r>
              <a:rPr dirty="0">
                <a:solidFill>
                  <a:srgbClr val="FFFF00"/>
                </a:solidFill>
              </a:rPr>
              <a:t> </a:t>
            </a:r>
            <a:r>
              <a:rPr dirty="0" err="1">
                <a:solidFill>
                  <a:srgbClr val="FFFF00"/>
                </a:solidFill>
              </a:rPr>
              <a:t>i</a:t>
            </a:r>
            <a:r>
              <a:rPr dirty="0">
                <a:solidFill>
                  <a:srgbClr val="FFFF00"/>
                </a:solidFill>
              </a:rPr>
              <a:t> </a:t>
            </a:r>
            <a:r>
              <a:rPr dirty="0" err="1">
                <a:solidFill>
                  <a:srgbClr val="FFFF00"/>
                </a:solidFill>
              </a:rPr>
              <a:t>alergenach</a:t>
            </a:r>
            <a:r>
              <a:rPr dirty="0">
                <a:solidFill>
                  <a:srgbClr val="FFFF00"/>
                </a:solidFill>
              </a:rPr>
              <a:t>. </a:t>
            </a:r>
            <a:r>
              <a:rPr dirty="0" err="1">
                <a:solidFill>
                  <a:srgbClr val="FFFF00"/>
                </a:solidFill>
              </a:rPr>
              <a:t>Umożliwiają</a:t>
            </a:r>
            <a:r>
              <a:rPr dirty="0">
                <a:solidFill>
                  <a:srgbClr val="FFFF00"/>
                </a:solidFill>
              </a:rPr>
              <a:t> </a:t>
            </a:r>
            <a:r>
              <a:rPr dirty="0" err="1">
                <a:solidFill>
                  <a:srgbClr val="FFFF00"/>
                </a:solidFill>
              </a:rPr>
              <a:t>wybór</a:t>
            </a:r>
            <a:r>
              <a:rPr dirty="0">
                <a:solidFill>
                  <a:srgbClr val="FFFF00"/>
                </a:solidFill>
              </a:rPr>
              <a:t> </a:t>
            </a:r>
            <a:r>
              <a:rPr dirty="0" err="1">
                <a:solidFill>
                  <a:srgbClr val="FFFF00"/>
                </a:solidFill>
              </a:rPr>
              <a:t>zdrowych</a:t>
            </a:r>
            <a:r>
              <a:rPr dirty="0">
                <a:solidFill>
                  <a:srgbClr val="FFFF00"/>
                </a:solidFill>
              </a:rPr>
              <a:t> </a:t>
            </a:r>
            <a:r>
              <a:rPr dirty="0" err="1">
                <a:solidFill>
                  <a:srgbClr val="FFFF00"/>
                </a:solidFill>
              </a:rPr>
              <a:t>produktów</a:t>
            </a:r>
            <a:r>
              <a:rPr dirty="0">
                <a:solidFill>
                  <a:srgbClr val="FFFF00"/>
                </a:solidFill>
              </a:rPr>
              <a:t>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85DD071-7BFE-1EA7-7512-2BC028C3E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" y="3132088"/>
            <a:ext cx="3004116" cy="3725912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142884A0-E596-530E-234B-3C0DA3280C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1679" y="8800939"/>
            <a:ext cx="714375" cy="714375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DF6EA2D5-D232-4183-CF03-2E1BD46467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694" y="3719703"/>
            <a:ext cx="3923305" cy="3218798"/>
          </a:xfrm>
          <a:prstGeom prst="rect">
            <a:avLst/>
          </a:prstGeom>
        </p:spPr>
      </p:pic>
      <p:sp>
        <p:nvSpPr>
          <p:cNvPr id="9" name="Prostokąt 8">
            <a:extLst>
              <a:ext uri="{FF2B5EF4-FFF2-40B4-BE49-F238E27FC236}">
                <a16:creationId xmlns:a16="http://schemas.microsoft.com/office/drawing/2014/main" id="{C56B4CDC-8AF5-9FA7-B86D-1CC990F49410}"/>
              </a:ext>
            </a:extLst>
          </p:cNvPr>
          <p:cNvSpPr/>
          <p:nvPr/>
        </p:nvSpPr>
        <p:spPr>
          <a:xfrm flipV="1">
            <a:off x="2874288" y="2654498"/>
            <a:ext cx="3395424" cy="7560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" sz="1350" dirty="0"/>
          </a:p>
        </p:txBody>
      </p: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Cukry – rola i rodzaje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Cukry dostarczają energii, budują organizmy i stanowią materiał zapasowy. Wyróżniamy cukry proste i złożone.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A82C518-5BFA-4225-8CEE-9462158BFE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1" y="2687208"/>
            <a:ext cx="4418057" cy="3313543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271BE733-01F9-D8EA-2615-8B9FDA4D4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0843" y="4246913"/>
            <a:ext cx="2658884" cy="17538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dirty="0">
                <a:solidFill>
                  <a:srgbClr val="7030A0"/>
                </a:solidFill>
              </a:rPr>
              <a:t>Cukry – naturalne </a:t>
            </a:r>
            <a:r>
              <a:rPr lang="" dirty="0">
                <a:solidFill>
                  <a:srgbClr val="7030A0"/>
                </a:solidFill>
              </a:rPr>
              <a:t>kontra </a:t>
            </a:r>
            <a:r>
              <a:rPr dirty="0">
                <a:solidFill>
                  <a:srgbClr val="7030A0"/>
                </a:solidFill>
              </a:rPr>
              <a:t>dodane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rPr dirty="0" err="1">
                <a:solidFill>
                  <a:srgbClr val="FF0000"/>
                </a:solidFill>
              </a:rPr>
              <a:t>Naturalne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cukry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pochodzą</a:t>
            </a:r>
            <a:r>
              <a:rPr dirty="0">
                <a:solidFill>
                  <a:srgbClr val="FF0000"/>
                </a:solidFill>
              </a:rPr>
              <a:t> np. z </a:t>
            </a:r>
            <a:r>
              <a:rPr dirty="0" err="1">
                <a:solidFill>
                  <a:srgbClr val="FF0000"/>
                </a:solidFill>
              </a:rPr>
              <a:t>owoców</a:t>
            </a:r>
            <a:r>
              <a:rPr dirty="0">
                <a:solidFill>
                  <a:srgbClr val="FF0000"/>
                </a:solidFill>
              </a:rPr>
              <a:t>. </a:t>
            </a:r>
            <a:r>
              <a:rPr dirty="0" err="1">
                <a:solidFill>
                  <a:srgbClr val="FF0000"/>
                </a:solidFill>
              </a:rPr>
              <a:t>Dodane</a:t>
            </a:r>
            <a:r>
              <a:rPr dirty="0">
                <a:solidFill>
                  <a:srgbClr val="FF0000"/>
                </a:solidFill>
              </a:rPr>
              <a:t> to np. </a:t>
            </a:r>
            <a:r>
              <a:rPr dirty="0" err="1">
                <a:solidFill>
                  <a:srgbClr val="FF0000"/>
                </a:solidFill>
              </a:rPr>
              <a:t>syrop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glukozowo-fruktozowy</a:t>
            </a:r>
            <a:r>
              <a:rPr dirty="0">
                <a:solidFill>
                  <a:srgbClr val="FF0000"/>
                </a:solidFill>
              </a:rPr>
              <a:t>, </a:t>
            </a:r>
            <a:r>
              <a:rPr dirty="0" err="1">
                <a:solidFill>
                  <a:srgbClr val="FF0000"/>
                </a:solidFill>
              </a:rPr>
              <a:t>stosowany</a:t>
            </a:r>
            <a:r>
              <a:rPr dirty="0">
                <a:solidFill>
                  <a:srgbClr val="FF0000"/>
                </a:solidFill>
              </a:rPr>
              <a:t> w </a:t>
            </a:r>
            <a:r>
              <a:rPr dirty="0" err="1">
                <a:solidFill>
                  <a:srgbClr val="FF0000"/>
                </a:solidFill>
              </a:rPr>
              <a:t>słodyczach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i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napojach</a:t>
            </a:r>
            <a:r>
              <a:rPr dirty="0">
                <a:solidFill>
                  <a:srgbClr val="FF0000"/>
                </a:solidFill>
              </a:rPr>
              <a:t>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2E8CEB1-6C87-5D82-E245-EA7021E94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21884"/>
            <a:ext cx="6529588" cy="363611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8730579C-0184-255D-2740-08C7CA37436F}"/>
              </a:ext>
            </a:extLst>
          </p:cNvPr>
          <p:cNvSpPr/>
          <p:nvPr/>
        </p:nvSpPr>
        <p:spPr>
          <a:xfrm>
            <a:off x="68733" y="3153753"/>
            <a:ext cx="6529587" cy="6813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6F3A950-5B75-A126-E431-CB121D1F0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9588" y="4928316"/>
            <a:ext cx="2996723" cy="19978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Białka – funkcje i źródła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Białka budują mięśnie, enzymy i hormony. Znajdują się w mięsie, rybach, jajach, roślinach strączkowych.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63C5823-EC3F-3054-C281-DFB5F98DD4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94000"/>
            <a:ext cx="5418667" cy="406400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53DB4BCD-025C-E69B-FE85-F0D3B8990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3245" y="2406079"/>
            <a:ext cx="4064000" cy="44519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Tłuszcze – rodzaje i wpływ na zdrowie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0961"/>
            <a:ext cx="8229600" cy="4525963"/>
          </a:xfrm>
        </p:spPr>
        <p:txBody>
          <a:bodyPr/>
          <a:lstStyle/>
          <a:p>
            <a:pPr>
              <a:defRPr sz="2400"/>
            </a:pPr>
            <a:r>
              <a:rPr dirty="0"/>
              <a:t>Tłuszcze nasycone, nienasycone i trans. Dobre źródła to oliwa z oliwek, orzechy. Tłuszcze trans należy unikać</a:t>
            </a:r>
            <a:r>
              <a:rPr lang="" dirty="0"/>
              <a:t> ponieważ, mają negatywny wpływ na zdrowie. Mogą zwiększać ryzyko chorób serca, podnosić poziom “złego” cholesterolu (LDL) i obniżać “dobrego” cholesterolu (HDL). Dodatkowo, tłuszcze trans mogą przyczyniać się do otyłości, cukrzycy typu 2 i insulinooporności. </a:t>
            </a:r>
            <a:endParaRPr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242966B-CA44-756D-EEDE-9F63A309D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78" y="4182249"/>
            <a:ext cx="5979908" cy="26109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7E93A818-B386-F35C-1058-070FB7EEEDB7}"/>
              </a:ext>
            </a:extLst>
          </p:cNvPr>
          <p:cNvSpPr/>
          <p:nvPr/>
        </p:nvSpPr>
        <p:spPr>
          <a:xfrm>
            <a:off x="0" y="-23255"/>
            <a:ext cx="9209848" cy="238459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Błonnik – znaczenie w diecie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794" y="1233516"/>
            <a:ext cx="8229600" cy="4525963"/>
          </a:xfrm>
        </p:spPr>
        <p:txBody>
          <a:bodyPr/>
          <a:lstStyle/>
          <a:p>
            <a:pPr>
              <a:defRPr sz="2400"/>
            </a:pPr>
            <a:r>
              <a:t>Błonnik wspomaga trawienie i obniża cholesterol. Występuje w pełnoziarnistych produktach, warzywach, owocach.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7EA9080-AB9A-FD00-86B6-B04444D19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61339"/>
            <a:ext cx="5000904" cy="4496661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782B78FF-A448-FB3E-7162-52A92157E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904" y="3803826"/>
            <a:ext cx="4581261" cy="30541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dirty="0" err="1">
                <a:solidFill>
                  <a:srgbClr val="FF0000"/>
                </a:solidFill>
              </a:rPr>
              <a:t>Witaminy</a:t>
            </a:r>
            <a:r>
              <a:rPr dirty="0">
                <a:solidFill>
                  <a:srgbClr val="FF0000"/>
                </a:solidFill>
              </a:rPr>
              <a:t> – </a:t>
            </a:r>
            <a:r>
              <a:rPr dirty="0" err="1">
                <a:solidFill>
                  <a:srgbClr val="FF0000"/>
                </a:solidFill>
              </a:rPr>
              <a:t>rozpuszczalne</a:t>
            </a:r>
            <a:r>
              <a:rPr dirty="0">
                <a:solidFill>
                  <a:srgbClr val="FF0000"/>
                </a:solidFill>
              </a:rPr>
              <a:t> w </a:t>
            </a:r>
            <a:r>
              <a:rPr dirty="0" err="1">
                <a:solidFill>
                  <a:srgbClr val="FF0000"/>
                </a:solidFill>
              </a:rPr>
              <a:t>wodzie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rPr dirty="0" err="1">
                <a:solidFill>
                  <a:srgbClr val="FF0000"/>
                </a:solidFill>
              </a:rPr>
              <a:t>Witaminy</a:t>
            </a:r>
            <a:r>
              <a:rPr dirty="0">
                <a:solidFill>
                  <a:srgbClr val="FF0000"/>
                </a:solidFill>
              </a:rPr>
              <a:t> C, B6, B9, B12 – </a:t>
            </a:r>
            <a:r>
              <a:rPr dirty="0" err="1">
                <a:solidFill>
                  <a:srgbClr val="FF0000"/>
                </a:solidFill>
              </a:rPr>
              <a:t>obecne</a:t>
            </a:r>
            <a:r>
              <a:rPr dirty="0">
                <a:solidFill>
                  <a:srgbClr val="FF0000"/>
                </a:solidFill>
              </a:rPr>
              <a:t> w </a:t>
            </a:r>
            <a:r>
              <a:rPr dirty="0" err="1">
                <a:solidFill>
                  <a:srgbClr val="FF0000"/>
                </a:solidFill>
              </a:rPr>
              <a:t>owocach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cytrusowych</a:t>
            </a:r>
            <a:r>
              <a:rPr dirty="0">
                <a:solidFill>
                  <a:srgbClr val="FF0000"/>
                </a:solidFill>
              </a:rPr>
              <a:t>, </a:t>
            </a:r>
            <a:r>
              <a:rPr dirty="0" err="1">
                <a:solidFill>
                  <a:srgbClr val="FF0000"/>
                </a:solidFill>
              </a:rPr>
              <a:t>fasoli</a:t>
            </a:r>
            <a:r>
              <a:rPr dirty="0">
                <a:solidFill>
                  <a:srgbClr val="FF0000"/>
                </a:solidFill>
              </a:rPr>
              <a:t>, </a:t>
            </a:r>
            <a:r>
              <a:rPr dirty="0" err="1">
                <a:solidFill>
                  <a:srgbClr val="FF0000"/>
                </a:solidFill>
              </a:rPr>
              <a:t>jajkach</a:t>
            </a:r>
            <a:r>
              <a:rPr dirty="0">
                <a:solidFill>
                  <a:srgbClr val="FF0000"/>
                </a:solidFill>
              </a:rPr>
              <a:t>, </a:t>
            </a:r>
            <a:r>
              <a:rPr dirty="0" err="1">
                <a:solidFill>
                  <a:srgbClr val="FF0000"/>
                </a:solidFill>
              </a:rPr>
              <a:t>rybach</a:t>
            </a:r>
            <a:r>
              <a:rPr dirty="0">
                <a:solidFill>
                  <a:srgbClr val="FF0000"/>
                </a:solidFill>
              </a:rPr>
              <a:t>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A1F7D14-2D54-79D5-131C-2D210AB86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925" y="2794000"/>
            <a:ext cx="4064000" cy="406400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399EE395-0BF6-500F-96A4-592DA8C231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94000"/>
            <a:ext cx="5436925" cy="4064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86D5C9D2-E0B9-4B55-440E-574E466BE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9218" y="1174589"/>
            <a:ext cx="4342165" cy="5683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Witaminy – rozpuszczalne w tłuszczach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pPr>
              <a:defRPr sz="2400"/>
            </a:pPr>
            <a:r>
              <a:t>Witaminy A, D, E, K – występują w olejach, maśle, rybach, warzywach zielonych.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AB2D5683-0A5A-31A1-CB3E-C96105ACA6A5}"/>
              </a:ext>
            </a:extLst>
          </p:cNvPr>
          <p:cNvSpPr/>
          <p:nvPr/>
        </p:nvSpPr>
        <p:spPr>
          <a:xfrm>
            <a:off x="4344783" y="1039368"/>
            <a:ext cx="5034135" cy="1623253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98DCA9C-FE08-3F33-D6C0-F0C4B2E02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84663"/>
            <a:ext cx="4716154" cy="4373337"/>
          </a:xfrm>
          <a:prstGeom prst="rect">
            <a:avLst/>
          </a:prstGeom>
        </p:spPr>
      </p:pic>
      <p:sp>
        <p:nvSpPr>
          <p:cNvPr id="10" name="Prostokąt 9">
            <a:extLst>
              <a:ext uri="{FF2B5EF4-FFF2-40B4-BE49-F238E27FC236}">
                <a16:creationId xmlns:a16="http://schemas.microsoft.com/office/drawing/2014/main" id="{FD296B92-BDD4-86EE-DDA6-C2DB77150E38}"/>
              </a:ext>
            </a:extLst>
          </p:cNvPr>
          <p:cNvSpPr/>
          <p:nvPr/>
        </p:nvSpPr>
        <p:spPr>
          <a:xfrm>
            <a:off x="8758939" y="2376315"/>
            <a:ext cx="371370" cy="4022724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39B90F9A-F1FD-B071-77A4-C671FCBCD2E0}"/>
              </a:ext>
            </a:extLst>
          </p:cNvPr>
          <p:cNvSpPr/>
          <p:nvPr/>
        </p:nvSpPr>
        <p:spPr>
          <a:xfrm>
            <a:off x="4756377" y="2560638"/>
            <a:ext cx="422001" cy="4022724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D9693D27-F813-BABE-610F-EC1E15C1672E}"/>
              </a:ext>
            </a:extLst>
          </p:cNvPr>
          <p:cNvSpPr/>
          <p:nvPr/>
        </p:nvSpPr>
        <p:spPr>
          <a:xfrm flipV="1">
            <a:off x="4756377" y="5451852"/>
            <a:ext cx="4427846" cy="150978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9B018874-192C-4EC7-012D-07176D694E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584987"/>
            <a:ext cx="4273013" cy="4273013"/>
          </a:xfrm>
          <a:prstGeom prst="rect">
            <a:avLst/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E-dodatki – co oznaczają symbole 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To numerowane substancje dodawane do żywności – konserwanty, barwniki, stabilizatory itp.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15204546-D9D0-3790-AF64-85F25244CB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406252">
            <a:off x="78451" y="3810670"/>
            <a:ext cx="3859008" cy="28942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chemat blokowy: proces 6">
            <a:extLst>
              <a:ext uri="{FF2B5EF4-FFF2-40B4-BE49-F238E27FC236}">
                <a16:creationId xmlns:a16="http://schemas.microsoft.com/office/drawing/2014/main" id="{5ECB79E1-7163-63B5-A554-1A5E84DE4A7F}"/>
              </a:ext>
            </a:extLst>
          </p:cNvPr>
          <p:cNvSpPr/>
          <p:nvPr/>
        </p:nvSpPr>
        <p:spPr>
          <a:xfrm>
            <a:off x="-646469" y="-1091761"/>
            <a:ext cx="10319034" cy="2600681"/>
          </a:xfrm>
          <a:prstGeom prst="flowChartProcess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dirty="0" err="1">
                <a:solidFill>
                  <a:srgbClr val="92D050"/>
                </a:solidFill>
              </a:rPr>
              <a:t>Sztuczne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konserwanty</a:t>
            </a:r>
            <a:r>
              <a:rPr dirty="0">
                <a:solidFill>
                  <a:srgbClr val="92D050"/>
                </a:solidFill>
              </a:rPr>
              <a:t> – </a:t>
            </a:r>
            <a:r>
              <a:rPr dirty="0" err="1">
                <a:solidFill>
                  <a:srgbClr val="92D050"/>
                </a:solidFill>
              </a:rPr>
              <a:t>wpływ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na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zdrowie</a:t>
            </a:r>
            <a:endParaRPr dirty="0">
              <a:solidFill>
                <a:srgbClr val="92D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rPr dirty="0" err="1"/>
              <a:t>Przedłużają</a:t>
            </a:r>
            <a:r>
              <a:rPr dirty="0"/>
              <a:t> </a:t>
            </a:r>
            <a:r>
              <a:rPr dirty="0" err="1"/>
              <a:t>trwałość</a:t>
            </a:r>
            <a:r>
              <a:rPr dirty="0"/>
              <a:t> </a:t>
            </a:r>
            <a:r>
              <a:rPr dirty="0" err="1"/>
              <a:t>produktów</a:t>
            </a:r>
            <a:r>
              <a:rPr dirty="0"/>
              <a:t>, ale </a:t>
            </a:r>
            <a:r>
              <a:rPr dirty="0" err="1"/>
              <a:t>mogą</a:t>
            </a:r>
            <a:r>
              <a:rPr dirty="0"/>
              <a:t> </a:t>
            </a:r>
            <a:r>
              <a:rPr dirty="0" err="1"/>
              <a:t>mieć</a:t>
            </a:r>
            <a:r>
              <a:rPr dirty="0"/>
              <a:t> </a:t>
            </a:r>
            <a:r>
              <a:rPr dirty="0" err="1"/>
              <a:t>negatywny</a:t>
            </a:r>
            <a:r>
              <a:rPr dirty="0"/>
              <a:t> </a:t>
            </a:r>
            <a:r>
              <a:rPr dirty="0" err="1"/>
              <a:t>wpływ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zdrowie</a:t>
            </a:r>
            <a:r>
              <a:rPr dirty="0"/>
              <a:t> </a:t>
            </a:r>
            <a:r>
              <a:rPr dirty="0" err="1"/>
              <a:t>przy</a:t>
            </a:r>
            <a:r>
              <a:rPr dirty="0"/>
              <a:t> </a:t>
            </a:r>
            <a:r>
              <a:rPr dirty="0" err="1"/>
              <a:t>nadmiernym</a:t>
            </a:r>
            <a:r>
              <a:rPr dirty="0"/>
              <a:t> </a:t>
            </a:r>
            <a:r>
              <a:rPr dirty="0" err="1"/>
              <a:t>spożyciu</a:t>
            </a:r>
            <a:r>
              <a:rPr dirty="0"/>
              <a:t>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9F6FB69-C8AD-BCFD-857A-96BB42535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995" y="2812893"/>
            <a:ext cx="6096000" cy="1678131"/>
          </a:xfrm>
          <a:prstGeom prst="rect">
            <a:avLst/>
          </a:prstGeom>
        </p:spPr>
      </p:pic>
      <p:sp>
        <p:nvSpPr>
          <p:cNvPr id="9" name="Schemat blokowy: proces 8">
            <a:extLst>
              <a:ext uri="{FF2B5EF4-FFF2-40B4-BE49-F238E27FC236}">
                <a16:creationId xmlns:a16="http://schemas.microsoft.com/office/drawing/2014/main" id="{2E746B1B-A3C3-3537-2FFC-FCF755045B3D}"/>
              </a:ext>
            </a:extLst>
          </p:cNvPr>
          <p:cNvSpPr/>
          <p:nvPr/>
        </p:nvSpPr>
        <p:spPr>
          <a:xfrm>
            <a:off x="-646470" y="5138249"/>
            <a:ext cx="10149965" cy="2600681"/>
          </a:xfrm>
          <a:prstGeom prst="flowChartProcess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dirty="0"/>
              <a:t>Barwniki i aromaty – naturalne </a:t>
            </a:r>
            <a:r>
              <a:rPr lang="" dirty="0"/>
              <a:t>kontra</a:t>
            </a:r>
            <a:r>
              <a:rPr dirty="0"/>
              <a:t> syntetyczne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Naturalne pochodzą z roślin (np. kurkuma), syntetyczne są tworzone chemicznie. Niektóre mogą powodować alergie.</a:t>
            </a:r>
          </a:p>
        </p:txBody>
      </p:sp>
      <p:sp>
        <p:nvSpPr>
          <p:cNvPr id="5" name="Prostokąt: zaokrąglone rogi 4">
            <a:extLst>
              <a:ext uri="{FF2B5EF4-FFF2-40B4-BE49-F238E27FC236}">
                <a16:creationId xmlns:a16="http://schemas.microsoft.com/office/drawing/2014/main" id="{B1318F92-8F73-41B7-6600-11F6C5439CCD}"/>
              </a:ext>
            </a:extLst>
          </p:cNvPr>
          <p:cNvSpPr/>
          <p:nvPr/>
        </p:nvSpPr>
        <p:spPr>
          <a:xfrm>
            <a:off x="-727536" y="4093267"/>
            <a:ext cx="3726297" cy="3303622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5A77EC6-2DA9-26EA-6482-D3D85814B8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83" y="4367160"/>
            <a:ext cx="2575417" cy="25754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Czy dodatki zawsze są złe?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Nie – wiele z nich jest bezpiecznych i niezbędnych do jakości produktu. Kluczowa jest ilość i jakość składników.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6743A4D-8868-6BA6-15B0-8AAB338D25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663" y="2408663"/>
            <a:ext cx="4449337" cy="4449337"/>
          </a:xfrm>
          <a:prstGeom prst="rect">
            <a:avLst/>
          </a:prstGeom>
        </p:spPr>
      </p:pic>
      <p:sp>
        <p:nvSpPr>
          <p:cNvPr id="5" name="Prostokąt: zaokrąglone rogi 4">
            <a:extLst>
              <a:ext uri="{FF2B5EF4-FFF2-40B4-BE49-F238E27FC236}">
                <a16:creationId xmlns:a16="http://schemas.microsoft.com/office/drawing/2014/main" id="{0178C118-5217-BA41-D63F-1B3EB315A6CE}"/>
              </a:ext>
            </a:extLst>
          </p:cNvPr>
          <p:cNvSpPr/>
          <p:nvPr/>
        </p:nvSpPr>
        <p:spPr>
          <a:xfrm>
            <a:off x="6024219" y="3897501"/>
            <a:ext cx="3753482" cy="3684918"/>
          </a:xfrm>
          <a:prstGeom prst="roundRect">
            <a:avLst>
              <a:gd name="adj" fmla="val 2090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: ścięte rogi u góry 8">
            <a:extLst>
              <a:ext uri="{FF2B5EF4-FFF2-40B4-BE49-F238E27FC236}">
                <a16:creationId xmlns:a16="http://schemas.microsoft.com/office/drawing/2014/main" id="{B8899625-55D3-BBED-6BBB-F9226743E073}"/>
              </a:ext>
            </a:extLst>
          </p:cNvPr>
          <p:cNvSpPr/>
          <p:nvPr/>
        </p:nvSpPr>
        <p:spPr>
          <a:xfrm>
            <a:off x="4431405" y="-140418"/>
            <a:ext cx="5392433" cy="3569418"/>
          </a:xfrm>
          <a:prstGeom prst="snip2SameRect">
            <a:avLst>
              <a:gd name="adj1" fmla="val 0"/>
              <a:gd name="adj2" fmla="val 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sp>
        <p:nvSpPr>
          <p:cNvPr id="7" name="Prostokąt: ścięte rogi u góry 6">
            <a:extLst>
              <a:ext uri="{FF2B5EF4-FFF2-40B4-BE49-F238E27FC236}">
                <a16:creationId xmlns:a16="http://schemas.microsoft.com/office/drawing/2014/main" id="{68AF860D-21DD-9E60-CA34-5FD81DC51AB6}"/>
              </a:ext>
            </a:extLst>
          </p:cNvPr>
          <p:cNvSpPr/>
          <p:nvPr/>
        </p:nvSpPr>
        <p:spPr>
          <a:xfrm>
            <a:off x="1" y="-140418"/>
            <a:ext cx="4751748" cy="3569418"/>
          </a:xfrm>
          <a:prstGeom prst="snip2SameRect">
            <a:avLst>
              <a:gd name="adj1" fmla="val 0"/>
              <a:gd name="adj2" fmla="val 0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Jak czytać etykiety krok po kroku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0117"/>
            <a:ext cx="8229600" cy="4525963"/>
          </a:xfrm>
        </p:spPr>
        <p:txBody>
          <a:bodyPr/>
          <a:lstStyle/>
          <a:p>
            <a:pPr>
              <a:defRPr sz="2400"/>
            </a:pPr>
            <a:r>
              <a:t>1. Sprawdź składniki</a:t>
            </a:r>
          </a:p>
          <a:p>
            <a:pPr>
              <a:defRPr sz="2400"/>
            </a:pPr>
            <a:r>
              <a:t>2. Zobacz wartość odżywczą</a:t>
            </a:r>
          </a:p>
          <a:p>
            <a:pPr>
              <a:defRPr sz="2400"/>
            </a:pPr>
            <a:r>
              <a:t>3. Szukaj alergenów</a:t>
            </a:r>
          </a:p>
          <a:p>
            <a:pPr>
              <a:defRPr sz="2400"/>
            </a:pPr>
            <a:r>
              <a:t>4. Zwróć uwagę na datę ważności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0EE7C0B-585F-730A-156F-EC3899CE7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88582"/>
            <a:ext cx="4822935" cy="3880916"/>
          </a:xfrm>
          <a:prstGeom prst="rect">
            <a:avLst/>
          </a:prstGeom>
        </p:spPr>
      </p:pic>
      <p:sp>
        <p:nvSpPr>
          <p:cNvPr id="5" name="Prostokąt: ścięte rogi u góry 4">
            <a:extLst>
              <a:ext uri="{FF2B5EF4-FFF2-40B4-BE49-F238E27FC236}">
                <a16:creationId xmlns:a16="http://schemas.microsoft.com/office/drawing/2014/main" id="{F5E5AB22-6EF0-3E0C-15F8-A0392FFA816D}"/>
              </a:ext>
            </a:extLst>
          </p:cNvPr>
          <p:cNvSpPr/>
          <p:nvPr/>
        </p:nvSpPr>
        <p:spPr>
          <a:xfrm>
            <a:off x="4822935" y="3288582"/>
            <a:ext cx="4321065" cy="3725167"/>
          </a:xfrm>
          <a:prstGeom prst="snip2SameRect">
            <a:avLst>
              <a:gd name="adj1" fmla="val 0"/>
              <a:gd name="adj2" fmla="val 0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Porcja</a:t>
            </a:r>
            <a:r>
              <a:rPr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a 100 g – </a:t>
            </a:r>
            <a:r>
              <a:rPr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różnica</a:t>
            </a:r>
            <a:r>
              <a:rPr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w </a:t>
            </a:r>
            <a:r>
              <a:rPr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wartościach</a:t>
            </a:r>
            <a:endParaRPr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rPr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Wartości</a:t>
            </a:r>
            <a:r>
              <a:rPr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odżywcze</a:t>
            </a:r>
            <a:r>
              <a:rPr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podane</a:t>
            </a:r>
            <a:r>
              <a:rPr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są</a:t>
            </a:r>
            <a:r>
              <a:rPr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dla</a:t>
            </a:r>
            <a:r>
              <a:rPr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100 g </a:t>
            </a:r>
            <a:r>
              <a:rPr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oraz</a:t>
            </a:r>
            <a:r>
              <a:rPr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porcji</a:t>
            </a:r>
            <a:r>
              <a:rPr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. </a:t>
            </a:r>
            <a:r>
              <a:rPr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Uważaj</a:t>
            </a:r>
            <a:r>
              <a:rPr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na</a:t>
            </a:r>
            <a:r>
              <a:rPr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wielkość</a:t>
            </a:r>
            <a:r>
              <a:rPr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porcji</a:t>
            </a:r>
            <a:r>
              <a:rPr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– </a:t>
            </a:r>
            <a:r>
              <a:rPr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wpływa</a:t>
            </a:r>
            <a:r>
              <a:rPr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na</a:t>
            </a:r>
            <a:r>
              <a:rPr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bilans</a:t>
            </a:r>
            <a:r>
              <a:rPr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kaloryczny</a:t>
            </a:r>
            <a:r>
              <a:rPr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BCBD693-85DB-3A5A-A22C-377F56A48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115" y="2713703"/>
            <a:ext cx="5525730" cy="41442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Triki producentów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Np. „bez cukru” – ale zawiera syrop. „Naturalny” – nie znaczy zdrowy. Uważnie analizuj skład.</a:t>
            </a:r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97545D13-1E3E-78D3-27B8-62CB7B340261}"/>
              </a:ext>
            </a:extLst>
          </p:cNvPr>
          <p:cNvSpPr/>
          <p:nvPr/>
        </p:nvSpPr>
        <p:spPr>
          <a:xfrm>
            <a:off x="-542448" y="3358171"/>
            <a:ext cx="4226387" cy="373074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9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34BF7574-58E7-B626-40BD-DCF125AF2A33}"/>
              </a:ext>
            </a:extLst>
          </p:cNvPr>
          <p:cNvSpPr/>
          <p:nvPr/>
        </p:nvSpPr>
        <p:spPr>
          <a:xfrm>
            <a:off x="-824171" y="3499829"/>
            <a:ext cx="4358084" cy="373074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9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Co powinno niepokoić na etykiecie?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 sz="2400"/>
            </a:pPr>
            <a:r>
              <a:rPr dirty="0"/>
              <a:t>Wysoka ilość cukru</a:t>
            </a:r>
            <a:r>
              <a:rPr lang="" dirty="0"/>
              <a:t> i </a:t>
            </a:r>
            <a:r>
              <a:rPr dirty="0"/>
              <a:t>tłuszczów , długie listy składników chemicznych, brak jasnych informacji o pochodzeniu.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CDA3CAB-90C0-2763-A171-BC1A4BBF39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8287" y="2713964"/>
            <a:ext cx="5418667" cy="4064000"/>
          </a:xfrm>
          <a:prstGeom prst="rect">
            <a:avLst/>
          </a:prstGeom>
        </p:spPr>
      </p:pic>
      <p:sp>
        <p:nvSpPr>
          <p:cNvPr id="5" name="Sześcian 4">
            <a:extLst>
              <a:ext uri="{FF2B5EF4-FFF2-40B4-BE49-F238E27FC236}">
                <a16:creationId xmlns:a16="http://schemas.microsoft.com/office/drawing/2014/main" id="{4F3FB4C3-A9B9-D0A1-422F-8C4DD605F30F}"/>
              </a:ext>
            </a:extLst>
          </p:cNvPr>
          <p:cNvSpPr/>
          <p:nvPr/>
        </p:nvSpPr>
        <p:spPr>
          <a:xfrm>
            <a:off x="5742371" y="4111063"/>
            <a:ext cx="3401629" cy="3671872"/>
          </a:xfrm>
          <a:prstGeom prst="cub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Etykieta kaszy</a:t>
            </a:r>
            <a:r>
              <a:rPr lang="" dirty="0"/>
              <a:t> jaglanej</a:t>
            </a:r>
            <a:r>
              <a:rPr dirty="0"/>
              <a:t> – analiza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Kasza jaglana: niska ilość cukru, źródło błonnika, witamin B, cynku. Bez sztucznych dodatków.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456634B-8012-249B-4F78-5661FDBDA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94000"/>
            <a:ext cx="5418667" cy="4064000"/>
          </a:xfrm>
          <a:prstGeom prst="rect">
            <a:avLst/>
          </a:prstGeom>
        </p:spPr>
      </p:pic>
      <p:sp>
        <p:nvSpPr>
          <p:cNvPr id="5" name="Trójkąt równoramienny 4">
            <a:extLst>
              <a:ext uri="{FF2B5EF4-FFF2-40B4-BE49-F238E27FC236}">
                <a16:creationId xmlns:a16="http://schemas.microsoft.com/office/drawing/2014/main" id="{26444F80-27C2-8A03-6682-E1C787623495}"/>
              </a:ext>
            </a:extLst>
          </p:cNvPr>
          <p:cNvSpPr/>
          <p:nvPr/>
        </p:nvSpPr>
        <p:spPr>
          <a:xfrm rot="19569348">
            <a:off x="6838790" y="4423500"/>
            <a:ext cx="3152090" cy="3405331"/>
          </a:xfrm>
          <a:prstGeom prst="triangl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 dirty="0"/>
          </a:p>
        </p:txBody>
      </p:sp>
      <p:sp>
        <p:nvSpPr>
          <p:cNvPr id="7" name="Trójkąt równoramienny 6">
            <a:extLst>
              <a:ext uri="{FF2B5EF4-FFF2-40B4-BE49-F238E27FC236}">
                <a16:creationId xmlns:a16="http://schemas.microsoft.com/office/drawing/2014/main" id="{9E20593E-64E3-20CE-E7B8-942332BAB65F}"/>
              </a:ext>
            </a:extLst>
          </p:cNvPr>
          <p:cNvSpPr/>
          <p:nvPr/>
        </p:nvSpPr>
        <p:spPr>
          <a:xfrm rot="20752619">
            <a:off x="5899984" y="5401456"/>
            <a:ext cx="3137649" cy="3401203"/>
          </a:xfrm>
          <a:prstGeom prst="triangl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 dirty="0"/>
          </a:p>
        </p:txBody>
      </p:sp>
      <p:sp>
        <p:nvSpPr>
          <p:cNvPr id="9" name="Trójkąt równoramienny 8">
            <a:extLst>
              <a:ext uri="{FF2B5EF4-FFF2-40B4-BE49-F238E27FC236}">
                <a16:creationId xmlns:a16="http://schemas.microsoft.com/office/drawing/2014/main" id="{6023965B-D07E-7E17-4CC7-AD426D09D4DC}"/>
              </a:ext>
            </a:extLst>
          </p:cNvPr>
          <p:cNvSpPr/>
          <p:nvPr/>
        </p:nvSpPr>
        <p:spPr>
          <a:xfrm rot="587605">
            <a:off x="4058833" y="5799861"/>
            <a:ext cx="3152090" cy="3405331"/>
          </a:xfrm>
          <a:prstGeom prst="triangl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 dirty="0"/>
          </a:p>
        </p:txBody>
      </p:sp>
      <p:sp>
        <p:nvSpPr>
          <p:cNvPr id="11" name="Trójkąt równoramienny 10">
            <a:extLst>
              <a:ext uri="{FF2B5EF4-FFF2-40B4-BE49-F238E27FC236}">
                <a16:creationId xmlns:a16="http://schemas.microsoft.com/office/drawing/2014/main" id="{D880E4D9-8605-8F89-7F47-3C4E967C9E1C}"/>
              </a:ext>
            </a:extLst>
          </p:cNvPr>
          <p:cNvSpPr/>
          <p:nvPr/>
        </p:nvSpPr>
        <p:spPr>
          <a:xfrm>
            <a:off x="4905309" y="5927446"/>
            <a:ext cx="3152090" cy="3405331"/>
          </a:xfrm>
          <a:prstGeom prst="triangl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 dirty="0"/>
          </a:p>
        </p:txBody>
      </p:sp>
      <p:sp>
        <p:nvSpPr>
          <p:cNvPr id="13" name="Trójkąt równoramienny 12">
            <a:extLst>
              <a:ext uri="{FF2B5EF4-FFF2-40B4-BE49-F238E27FC236}">
                <a16:creationId xmlns:a16="http://schemas.microsoft.com/office/drawing/2014/main" id="{31A806B7-70A8-ED02-738F-E7539D2F5834}"/>
              </a:ext>
            </a:extLst>
          </p:cNvPr>
          <p:cNvSpPr/>
          <p:nvPr/>
        </p:nvSpPr>
        <p:spPr>
          <a:xfrm rot="19674703">
            <a:off x="7829124" y="4109097"/>
            <a:ext cx="3152090" cy="3405331"/>
          </a:xfrm>
          <a:prstGeom prst="triangl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 dirty="0"/>
          </a:p>
        </p:txBody>
      </p:sp>
      <p:sp>
        <p:nvSpPr>
          <p:cNvPr id="15" name="Trójkąt równoramienny 14">
            <a:extLst>
              <a:ext uri="{FF2B5EF4-FFF2-40B4-BE49-F238E27FC236}">
                <a16:creationId xmlns:a16="http://schemas.microsoft.com/office/drawing/2014/main" id="{8D03EE20-8BE9-5662-3BEF-99E3797871F4}"/>
              </a:ext>
            </a:extLst>
          </p:cNvPr>
          <p:cNvSpPr/>
          <p:nvPr/>
        </p:nvSpPr>
        <p:spPr>
          <a:xfrm rot="17355184">
            <a:off x="8560807" y="2831359"/>
            <a:ext cx="3152090" cy="3405331"/>
          </a:xfrm>
          <a:prstGeom prst="triangl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dirty="0"/>
              <a:t>Etykieta napoj</a:t>
            </a:r>
            <a:r>
              <a:rPr lang="" dirty="0"/>
              <a:t>u</a:t>
            </a:r>
            <a:r>
              <a:rPr dirty="0"/>
              <a:t> – analiza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rPr lang="" dirty="0"/>
              <a:t>Przykładowy n</a:t>
            </a:r>
            <a:r>
              <a:rPr dirty="0"/>
              <a:t>apój owocowy: zawiera sok tylko 20%, reszta to woda i cukier. Syrop glukozowo-fruktozowy na 2. miejscu w składzie.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5D08307-2541-FD2E-8C62-880E7BE988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94000"/>
            <a:ext cx="5418667" cy="4064000"/>
          </a:xfrm>
          <a:prstGeom prst="rect">
            <a:avLst/>
          </a:prstGeom>
        </p:spPr>
      </p:pic>
      <p:sp>
        <p:nvSpPr>
          <p:cNvPr id="5" name="Chmurka 4">
            <a:extLst>
              <a:ext uri="{FF2B5EF4-FFF2-40B4-BE49-F238E27FC236}">
                <a16:creationId xmlns:a16="http://schemas.microsoft.com/office/drawing/2014/main" id="{127A4E9F-FF3C-626F-94F1-B30F024FD3C6}"/>
              </a:ext>
            </a:extLst>
          </p:cNvPr>
          <p:cNvSpPr/>
          <p:nvPr/>
        </p:nvSpPr>
        <p:spPr>
          <a:xfrm>
            <a:off x="5584326" y="5323477"/>
            <a:ext cx="1828800" cy="1828800"/>
          </a:xfrm>
          <a:prstGeom prst="cloud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sp>
        <p:nvSpPr>
          <p:cNvPr id="7" name="Chmurka 6">
            <a:extLst>
              <a:ext uri="{FF2B5EF4-FFF2-40B4-BE49-F238E27FC236}">
                <a16:creationId xmlns:a16="http://schemas.microsoft.com/office/drawing/2014/main" id="{4E5EA6D6-BADB-AA08-4A48-422E3E80A2E6}"/>
              </a:ext>
            </a:extLst>
          </p:cNvPr>
          <p:cNvSpPr/>
          <p:nvPr/>
        </p:nvSpPr>
        <p:spPr>
          <a:xfrm>
            <a:off x="6384350" y="5323477"/>
            <a:ext cx="1828800" cy="1828800"/>
          </a:xfrm>
          <a:prstGeom prst="cloud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sp>
        <p:nvSpPr>
          <p:cNvPr id="9" name="Chmurka 8">
            <a:extLst>
              <a:ext uri="{FF2B5EF4-FFF2-40B4-BE49-F238E27FC236}">
                <a16:creationId xmlns:a16="http://schemas.microsoft.com/office/drawing/2014/main" id="{EF3E08C4-6FAF-3525-7C30-C4DF4B9B5B0E}"/>
              </a:ext>
            </a:extLst>
          </p:cNvPr>
          <p:cNvSpPr/>
          <p:nvPr/>
        </p:nvSpPr>
        <p:spPr>
          <a:xfrm>
            <a:off x="5892203" y="4754562"/>
            <a:ext cx="2321060" cy="1828800"/>
          </a:xfrm>
          <a:prstGeom prst="cloud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sp>
        <p:nvSpPr>
          <p:cNvPr id="11" name="Chmurka 10">
            <a:extLst>
              <a:ext uri="{FF2B5EF4-FFF2-40B4-BE49-F238E27FC236}">
                <a16:creationId xmlns:a16="http://schemas.microsoft.com/office/drawing/2014/main" id="{88AC4A68-C019-CEAB-1E4C-A4C55B1A8DDC}"/>
              </a:ext>
            </a:extLst>
          </p:cNvPr>
          <p:cNvSpPr/>
          <p:nvPr/>
        </p:nvSpPr>
        <p:spPr>
          <a:xfrm>
            <a:off x="7306098" y="5394329"/>
            <a:ext cx="2321060" cy="1828800"/>
          </a:xfrm>
          <a:prstGeom prst="cloud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sp>
        <p:nvSpPr>
          <p:cNvPr id="13" name="Chmurka 12">
            <a:extLst>
              <a:ext uri="{FF2B5EF4-FFF2-40B4-BE49-F238E27FC236}">
                <a16:creationId xmlns:a16="http://schemas.microsoft.com/office/drawing/2014/main" id="{DB9F3E4A-A7BF-1133-7AA1-356AF8BE5A33}"/>
              </a:ext>
            </a:extLst>
          </p:cNvPr>
          <p:cNvSpPr/>
          <p:nvPr/>
        </p:nvSpPr>
        <p:spPr>
          <a:xfrm>
            <a:off x="7013058" y="4226513"/>
            <a:ext cx="2321060" cy="1828800"/>
          </a:xfrm>
          <a:prstGeom prst="cloud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sp>
        <p:nvSpPr>
          <p:cNvPr id="16" name="Chmurka 15">
            <a:extLst>
              <a:ext uri="{FF2B5EF4-FFF2-40B4-BE49-F238E27FC236}">
                <a16:creationId xmlns:a16="http://schemas.microsoft.com/office/drawing/2014/main" id="{3F18F3C7-05D3-6957-F656-8ECB57848B65}"/>
              </a:ext>
            </a:extLst>
          </p:cNvPr>
          <p:cNvSpPr/>
          <p:nvPr/>
        </p:nvSpPr>
        <p:spPr>
          <a:xfrm>
            <a:off x="5207385" y="5600305"/>
            <a:ext cx="2321060" cy="1828800"/>
          </a:xfrm>
          <a:prstGeom prst="cloud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sp>
        <p:nvSpPr>
          <p:cNvPr id="18" name="Chmurka 17">
            <a:extLst>
              <a:ext uri="{FF2B5EF4-FFF2-40B4-BE49-F238E27FC236}">
                <a16:creationId xmlns:a16="http://schemas.microsoft.com/office/drawing/2014/main" id="{9AD02AC6-1D81-7B4E-D271-270B45355FF2}"/>
              </a:ext>
            </a:extLst>
          </p:cNvPr>
          <p:cNvSpPr/>
          <p:nvPr/>
        </p:nvSpPr>
        <p:spPr>
          <a:xfrm>
            <a:off x="5849186" y="4043949"/>
            <a:ext cx="2321060" cy="1828800"/>
          </a:xfrm>
          <a:prstGeom prst="cloud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sp>
        <p:nvSpPr>
          <p:cNvPr id="20" name="Chmurka 19">
            <a:extLst>
              <a:ext uri="{FF2B5EF4-FFF2-40B4-BE49-F238E27FC236}">
                <a16:creationId xmlns:a16="http://schemas.microsoft.com/office/drawing/2014/main" id="{6C026D7F-3113-269D-9783-6B6AE807962F}"/>
              </a:ext>
            </a:extLst>
          </p:cNvPr>
          <p:cNvSpPr/>
          <p:nvPr/>
        </p:nvSpPr>
        <p:spPr>
          <a:xfrm>
            <a:off x="5076145" y="4452840"/>
            <a:ext cx="2321060" cy="1828800"/>
          </a:xfrm>
          <a:prstGeom prst="cloud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6C8D9758-A80B-F7E7-8214-0524B4CF72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1218" y="4308329"/>
            <a:ext cx="2629859" cy="27676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Etykieta</a:t>
            </a:r>
            <a:r>
              <a:rPr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słodyczy</a:t>
            </a:r>
            <a:r>
              <a:rPr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– </a:t>
            </a:r>
            <a:r>
              <a:rPr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analiza</a:t>
            </a:r>
            <a:endParaRPr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rPr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Czekoladki</a:t>
            </a:r>
            <a:r>
              <a:rPr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: </a:t>
            </a:r>
            <a:r>
              <a:rPr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głównie</a:t>
            </a:r>
            <a:r>
              <a:rPr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cukier</a:t>
            </a:r>
            <a:r>
              <a:rPr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, </a:t>
            </a:r>
            <a:r>
              <a:rPr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tłuszcz</a:t>
            </a:r>
            <a:r>
              <a:rPr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palmowy</a:t>
            </a:r>
            <a:r>
              <a:rPr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, </a:t>
            </a:r>
            <a:r>
              <a:rPr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mleko</a:t>
            </a:r>
            <a:r>
              <a:rPr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w </a:t>
            </a:r>
            <a:r>
              <a:rPr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proszku</a:t>
            </a:r>
            <a:r>
              <a:rPr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, </a:t>
            </a:r>
            <a:r>
              <a:rPr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aromaty</a:t>
            </a:r>
            <a:r>
              <a:rPr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. Niska </a:t>
            </a:r>
            <a:r>
              <a:rPr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wartość</a:t>
            </a:r>
            <a:r>
              <a:rPr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odżywcza</a:t>
            </a:r>
            <a:r>
              <a:rPr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9048594E-CEA7-43BA-64C2-10A212E7BD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512" y="3418729"/>
            <a:ext cx="5414976" cy="3439271"/>
          </a:xfrm>
          <a:prstGeom prst="rect">
            <a:avLst/>
          </a:prstGeom>
        </p:spPr>
      </p:pic>
      <p:sp>
        <p:nvSpPr>
          <p:cNvPr id="5" name="Walec 4">
            <a:extLst>
              <a:ext uri="{FF2B5EF4-FFF2-40B4-BE49-F238E27FC236}">
                <a16:creationId xmlns:a16="http://schemas.microsoft.com/office/drawing/2014/main" id="{BE4959A6-E05E-8650-9226-417E2AE04ACF}"/>
              </a:ext>
            </a:extLst>
          </p:cNvPr>
          <p:cNvSpPr/>
          <p:nvPr/>
        </p:nvSpPr>
        <p:spPr>
          <a:xfrm>
            <a:off x="-37374" y="4643448"/>
            <a:ext cx="1901885" cy="2432304"/>
          </a:xfrm>
          <a:prstGeom prst="can">
            <a:avLst/>
          </a:prstGeom>
          <a:solidFill>
            <a:schemeClr val="bg2">
              <a:lumMod val="10000"/>
            </a:schemeClr>
          </a:solidFill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sp>
        <p:nvSpPr>
          <p:cNvPr id="7" name="Walec 6">
            <a:extLst>
              <a:ext uri="{FF2B5EF4-FFF2-40B4-BE49-F238E27FC236}">
                <a16:creationId xmlns:a16="http://schemas.microsoft.com/office/drawing/2014/main" id="{7A455B21-3D80-6CD2-62D4-FD4BD36E791E}"/>
              </a:ext>
            </a:extLst>
          </p:cNvPr>
          <p:cNvSpPr/>
          <p:nvPr/>
        </p:nvSpPr>
        <p:spPr>
          <a:xfrm>
            <a:off x="7279488" y="4643448"/>
            <a:ext cx="1901885" cy="2432304"/>
          </a:xfrm>
          <a:prstGeom prst="can">
            <a:avLst/>
          </a:prstGeom>
          <a:solidFill>
            <a:schemeClr val="bg2">
              <a:lumMod val="10000"/>
            </a:schemeClr>
          </a:solidFill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Dieta roślinna i wybory etyczne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rPr dirty="0"/>
              <a:t>Więcej roślin = mniej emisji CO2. Etyczne zakupy obejmują też lokalne produkty, mniej plasti</a:t>
            </a:r>
            <a:r>
              <a:rPr lang="" dirty="0"/>
              <a:t>ku.</a:t>
            </a:r>
            <a:endParaRPr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0387919-12F8-684D-BFC4-D5DF50B2B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361" y="2666660"/>
            <a:ext cx="5881845" cy="4411383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dirty="0"/>
              <a:t>Lokalne </a:t>
            </a:r>
            <a:r>
              <a:rPr lang="" dirty="0"/>
              <a:t>a</a:t>
            </a:r>
            <a:r>
              <a:rPr dirty="0"/>
              <a:t> przetworzone – co wybierać?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Produkty lokalne są świeższe, zdrowsze i mają mniejszy ślad węglowy. Unikaj produktów mocno przetworzonych.</a:t>
            </a:r>
          </a:p>
        </p:txBody>
      </p:sp>
      <p:sp>
        <p:nvSpPr>
          <p:cNvPr id="4" name="Owal 3">
            <a:extLst>
              <a:ext uri="{FF2B5EF4-FFF2-40B4-BE49-F238E27FC236}">
                <a16:creationId xmlns:a16="http://schemas.microsoft.com/office/drawing/2014/main" id="{BE773F34-2EA3-7A28-B2F6-BCEF3DCA5D52}"/>
              </a:ext>
            </a:extLst>
          </p:cNvPr>
          <p:cNvSpPr/>
          <p:nvPr/>
        </p:nvSpPr>
        <p:spPr>
          <a:xfrm>
            <a:off x="340275" y="3254503"/>
            <a:ext cx="1828800" cy="1828800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sp>
        <p:nvSpPr>
          <p:cNvPr id="9" name="Owal 8">
            <a:extLst>
              <a:ext uri="{FF2B5EF4-FFF2-40B4-BE49-F238E27FC236}">
                <a16:creationId xmlns:a16="http://schemas.microsoft.com/office/drawing/2014/main" id="{3AA17326-11E8-24B9-B178-67D52C74AA96}"/>
              </a:ext>
            </a:extLst>
          </p:cNvPr>
          <p:cNvSpPr/>
          <p:nvPr/>
        </p:nvSpPr>
        <p:spPr>
          <a:xfrm>
            <a:off x="-210299" y="4479929"/>
            <a:ext cx="1828800" cy="1828800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sp>
        <p:nvSpPr>
          <p:cNvPr id="11" name="Owal 10">
            <a:extLst>
              <a:ext uri="{FF2B5EF4-FFF2-40B4-BE49-F238E27FC236}">
                <a16:creationId xmlns:a16="http://schemas.microsoft.com/office/drawing/2014/main" id="{913E3643-715A-482B-5C0E-2860E1297773}"/>
              </a:ext>
            </a:extLst>
          </p:cNvPr>
          <p:cNvSpPr/>
          <p:nvPr/>
        </p:nvSpPr>
        <p:spPr>
          <a:xfrm>
            <a:off x="0" y="5785848"/>
            <a:ext cx="1695206" cy="1723497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sp>
        <p:nvSpPr>
          <p:cNvPr id="13" name="Owal 12">
            <a:extLst>
              <a:ext uri="{FF2B5EF4-FFF2-40B4-BE49-F238E27FC236}">
                <a16:creationId xmlns:a16="http://schemas.microsoft.com/office/drawing/2014/main" id="{1B700195-650C-86D7-4A9C-EBF762B8BD89}"/>
              </a:ext>
            </a:extLst>
          </p:cNvPr>
          <p:cNvSpPr/>
          <p:nvPr/>
        </p:nvSpPr>
        <p:spPr>
          <a:xfrm>
            <a:off x="1254675" y="5185540"/>
            <a:ext cx="1695206" cy="1723497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sp>
        <p:nvSpPr>
          <p:cNvPr id="15" name="Owal 14">
            <a:extLst>
              <a:ext uri="{FF2B5EF4-FFF2-40B4-BE49-F238E27FC236}">
                <a16:creationId xmlns:a16="http://schemas.microsoft.com/office/drawing/2014/main" id="{085FB368-2351-6168-02E7-782A451CDA17}"/>
              </a:ext>
            </a:extLst>
          </p:cNvPr>
          <p:cNvSpPr/>
          <p:nvPr/>
        </p:nvSpPr>
        <p:spPr>
          <a:xfrm>
            <a:off x="1254675" y="4396049"/>
            <a:ext cx="1695206" cy="1723497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  <p:sp>
        <p:nvSpPr>
          <p:cNvPr id="17" name="Owal 16">
            <a:extLst>
              <a:ext uri="{FF2B5EF4-FFF2-40B4-BE49-F238E27FC236}">
                <a16:creationId xmlns:a16="http://schemas.microsoft.com/office/drawing/2014/main" id="{0922E667-6BE5-7A13-4484-338101C096F5}"/>
              </a:ext>
            </a:extLst>
          </p:cNvPr>
          <p:cNvSpPr/>
          <p:nvPr/>
        </p:nvSpPr>
        <p:spPr>
          <a:xfrm>
            <a:off x="1254675" y="3606558"/>
            <a:ext cx="1904258" cy="1892655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Jak uczyć dzieci świadomego wyboru?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Pokaż, jak czytać etykiety, porównuj produkty, gotuj wspólnie i tłumacz, dlaczego wybieracie dany produkt.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C0599CC-CE71-944F-9BD9-E2CD22B265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86377"/>
            <a:ext cx="5418667" cy="4064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Podsumowanie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Świadomy konsument to zdrowy konsument. Czytaj etykiety, analizuj skład, wybieraj z głową. To inwestycja w zdrowie.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3194D05-1F0E-7E88-2218-483CF9CBFE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581162"/>
            <a:ext cx="4369116" cy="3276837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7D6448FA-8285-EFAB-A75D-F40699F40E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015" y="3283511"/>
            <a:ext cx="4765985" cy="35744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" dirty="0"/>
              <a:t>Dziękuje</a:t>
            </a:r>
            <a:r>
              <a:rPr lang="pl-PL" dirty="0"/>
              <a:t>my</a:t>
            </a:r>
            <a:r>
              <a:rPr lang="" dirty="0"/>
              <a:t> za uwag</a:t>
            </a:r>
            <a:r>
              <a:rPr lang="pl-PL" dirty="0"/>
              <a:t>ę</a:t>
            </a:r>
            <a:r>
              <a:rPr lang="" dirty="0"/>
              <a:t>.</a:t>
            </a:r>
            <a:endParaRPr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107CBC2E-E476-00FC-936C-E28E3B8E2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3000" b="1" dirty="0">
                <a:solidFill>
                  <a:schemeClr val="tx2">
                    <a:lumMod val="50000"/>
                  </a:schemeClr>
                </a:solidFill>
              </a:rPr>
              <a:t>Materiały do prezentacji przygotowali:</a:t>
            </a:r>
          </a:p>
          <a:p>
            <a:r>
              <a:rPr lang="pl-PL" sz="3000" b="1" dirty="0">
                <a:solidFill>
                  <a:schemeClr val="tx2">
                    <a:lumMod val="50000"/>
                  </a:schemeClr>
                </a:solidFill>
              </a:rPr>
              <a:t>Anastazja Kuriata</a:t>
            </a:r>
          </a:p>
          <a:p>
            <a:r>
              <a:rPr lang="pl-PL" sz="3000" b="1" dirty="0">
                <a:solidFill>
                  <a:schemeClr val="tx2">
                    <a:lumMod val="50000"/>
                  </a:schemeClr>
                </a:solidFill>
              </a:rPr>
              <a:t>Nikola Napierała</a:t>
            </a:r>
          </a:p>
          <a:p>
            <a:r>
              <a:rPr lang="pl-PL" sz="3000" b="1" dirty="0" err="1">
                <a:solidFill>
                  <a:schemeClr val="tx2">
                    <a:lumMod val="50000"/>
                  </a:schemeClr>
                </a:solidFill>
              </a:rPr>
              <a:t>Yevheniia</a:t>
            </a:r>
            <a:r>
              <a:rPr lang="pl-PL" sz="3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sz="3000" b="1" dirty="0" err="1">
                <a:solidFill>
                  <a:schemeClr val="tx2">
                    <a:lumMod val="50000"/>
                  </a:schemeClr>
                </a:solidFill>
              </a:rPr>
              <a:t>Mishchanyn</a:t>
            </a:r>
            <a:endParaRPr lang="pl-PL" sz="3000" b="1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pl-PL" sz="3000" b="1" dirty="0">
                <a:solidFill>
                  <a:schemeClr val="tx2">
                    <a:lumMod val="50000"/>
                  </a:schemeClr>
                </a:solidFill>
              </a:rPr>
              <a:t>Martyna Kołodyńska</a:t>
            </a:r>
          </a:p>
          <a:p>
            <a:r>
              <a:rPr lang="pl-PL" sz="3000" b="1" dirty="0">
                <a:solidFill>
                  <a:schemeClr val="tx2">
                    <a:lumMod val="50000"/>
                  </a:schemeClr>
                </a:solidFill>
              </a:rPr>
              <a:t>Amelia </a:t>
            </a:r>
            <a:r>
              <a:rPr lang="pl-PL" sz="3000" b="1" dirty="0" err="1">
                <a:solidFill>
                  <a:schemeClr val="tx2">
                    <a:lumMod val="50000"/>
                  </a:schemeClr>
                </a:solidFill>
              </a:rPr>
              <a:t>Tybińska</a:t>
            </a:r>
            <a:endParaRPr lang="pl-PL" sz="3000" b="1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pl-PL" sz="3000" b="1" dirty="0">
                <a:solidFill>
                  <a:schemeClr val="tx2">
                    <a:lumMod val="50000"/>
                  </a:schemeClr>
                </a:solidFill>
              </a:rPr>
              <a:t>Emilia Bronowicka</a:t>
            </a:r>
          </a:p>
          <a:p>
            <a:r>
              <a:rPr lang="pl-PL" sz="3000" b="1" dirty="0">
                <a:solidFill>
                  <a:schemeClr val="tx2">
                    <a:lumMod val="50000"/>
                  </a:schemeClr>
                </a:solidFill>
              </a:rPr>
              <a:t>Filip Pawłowski</a:t>
            </a:r>
          </a:p>
          <a:p>
            <a:endParaRPr lang="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32</TotalTime>
  <Words>669</Words>
  <Application>Microsoft Office PowerPoint</Application>
  <PresentationFormat>Pokaz na ekranie (4:3)</PresentationFormat>
  <Paragraphs>63</Paragraphs>
  <Slides>26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Motyw pakietu Office</vt:lpstr>
      <vt:lpstr>Program edukacyjny TRZYMAJ FORMĘ!</vt:lpstr>
      <vt:lpstr>Kim jest świadomy konsument?</vt:lpstr>
      <vt:lpstr>Dlaczego warto czytać etykiety?</vt:lpstr>
      <vt:lpstr>Cukry – rola i rodzaje</vt:lpstr>
      <vt:lpstr>Cukry – naturalne kontra dodane</vt:lpstr>
      <vt:lpstr>Białka – funkcje i źródła</vt:lpstr>
      <vt:lpstr>Tłuszcze – rodzaje i wpływ na zdrowie</vt:lpstr>
      <vt:lpstr>Błonnik – znaczenie w diecie</vt:lpstr>
      <vt:lpstr>Witaminy – rozpuszczalne w wodzie</vt:lpstr>
      <vt:lpstr>Witaminy – rozpuszczalne w tłuszczach</vt:lpstr>
      <vt:lpstr>E-dodatki – co oznaczają symbole E?</vt:lpstr>
      <vt:lpstr>Sztuczne konserwanty – wpływ na zdrowie</vt:lpstr>
      <vt:lpstr>Barwniki i aromaty – naturalne kontra syntetyczne</vt:lpstr>
      <vt:lpstr>Czy dodatki zawsze są złe?</vt:lpstr>
      <vt:lpstr>Jak czytać etykiety krok po kroku</vt:lpstr>
      <vt:lpstr>Porcja a 100 g – różnica w wartościach</vt:lpstr>
      <vt:lpstr>Triki producentów</vt:lpstr>
      <vt:lpstr>Co powinno niepokoić na etykiecie?</vt:lpstr>
      <vt:lpstr>Etykieta kaszy jaglanej – analiza</vt:lpstr>
      <vt:lpstr>Etykieta napoju – analiza</vt:lpstr>
      <vt:lpstr>Etykieta słodyczy – analiza</vt:lpstr>
      <vt:lpstr>Dieta roślinna i wybory etyczne</vt:lpstr>
      <vt:lpstr>Lokalne a przetworzone – co wybierać?</vt:lpstr>
      <vt:lpstr>Jak uczyć dzieci świadomego wyboru?</vt:lpstr>
      <vt:lpstr>Podsumowanie</vt:lpstr>
      <vt:lpstr>Dziękujemy za uwagę.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Jesteśmy świadomymi konsumentami</dc:title>
  <dc:subject/>
  <dc:creator>Agnieszka Bronowicka</dc:creator>
  <cp:keywords/>
  <dc:description>generated using python-pptx</dc:description>
  <cp:lastModifiedBy>Agnieszka Bronowicka</cp:lastModifiedBy>
  <cp:revision>10</cp:revision>
  <dcterms:created xsi:type="dcterms:W3CDTF">2013-01-27T09:14:16Z</dcterms:created>
  <dcterms:modified xsi:type="dcterms:W3CDTF">2025-06-14T15:45:51Z</dcterms:modified>
  <cp:category/>
</cp:coreProperties>
</file>